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323" r:id="rId5"/>
    <p:sldId id="324" r:id="rId6"/>
    <p:sldId id="302" r:id="rId7"/>
    <p:sldId id="303" r:id="rId8"/>
    <p:sldId id="304" r:id="rId9"/>
    <p:sldId id="314" r:id="rId10"/>
    <p:sldId id="321" r:id="rId11"/>
    <p:sldId id="270" r:id="rId12"/>
    <p:sldId id="312" r:id="rId13"/>
    <p:sldId id="309" r:id="rId14"/>
    <p:sldId id="310" r:id="rId15"/>
    <p:sldId id="313" r:id="rId16"/>
    <p:sldId id="317" r:id="rId17"/>
    <p:sldId id="318" r:id="rId18"/>
    <p:sldId id="299" r:id="rId19"/>
    <p:sldId id="311" r:id="rId20"/>
    <p:sldId id="32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1D5FB-5DEA-4ECF-A559-0F93547E108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A1AD2-F9B6-4180-9614-52A261421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6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1AD2-F9B6-4180-9614-52A261421C3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0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1AD2-F9B6-4180-9614-52A261421C3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4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AF062-7FA5-420C-9589-7C0D94CC4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4B96-94A5-450E-B5A0-390889260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E2AD-3371-4347-B3CD-2AD629F2B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BE714-89EA-4546-8B15-DA9E4ED4D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08D35-9B1A-4CC5-A631-2A82898F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1F55A-3777-4D6F-BF01-61F54024D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18148-3F3A-458C-9C52-0976A588F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C4D12-747C-4942-8C7B-39E929856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C398F-7D95-4D98-98A0-F2A13E237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22621-F32A-45C2-AFFE-8D141E435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9E0FA-7882-4F6C-BC3D-64C92BABC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BC12-0153-438D-9382-D728A936C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C68AA0C-18C4-4679-BC56-5EA05C290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osuchebnik.ru/material/issledovaniya-pisa-2018-v%20rossii/?utm_source=yandex.ru&amp;utm_medium=organic&amp;utm_campaign=yandex.ru&amp;utm_referrer=yandex.ru" TargetMode="External"/><Relationship Id="rId2" Type="http://schemas.openxmlformats.org/officeDocument/2006/relationships/hyperlink" Target="https://pedsovet66.irro.ru/?page_id=43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oco.ru/Media/Default/Documents/&#1052;&#1057;&#1048;/&#1043;&#1050;%20PISA-2018_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"/>
            <a:ext cx="7560196" cy="378904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3366"/>
                </a:solidFill>
              </a:rPr>
              <a:t>Формирование глобальных компетенций на уроках окружающего мира в начальной школе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040" y="5013175"/>
            <a:ext cx="4032448" cy="1079649"/>
          </a:xfrm>
        </p:spPr>
        <p:txBody>
          <a:bodyPr/>
          <a:lstStyle/>
          <a:p>
            <a:pPr algn="r" eaLnBrk="1" hangingPunct="1"/>
            <a: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  <a:t>Устименко Наталья Владимировна</a:t>
            </a:r>
          </a:p>
          <a:p>
            <a:pPr algn="r" eaLnBrk="1" hangingPunct="1"/>
            <a: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  <a:t>учитель </a:t>
            </a:r>
            <a:r>
              <a:rPr lang="ru-RU" sz="1800" dirty="0">
                <a:solidFill>
                  <a:schemeClr val="accent1">
                    <a:lumMod val="10000"/>
                  </a:schemeClr>
                </a:solidFill>
              </a:rPr>
              <a:t>начальных </a:t>
            </a:r>
            <a: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  <a:t>классов МБОУ «Александро-</a:t>
            </a:r>
            <a:r>
              <a:rPr lang="ru-RU" sz="1800" dirty="0" err="1" smtClean="0">
                <a:solidFill>
                  <a:schemeClr val="accent1">
                    <a:lumMod val="10000"/>
                  </a:schemeClr>
                </a:solidFill>
              </a:rPr>
              <a:t>Горкская</a:t>
            </a:r>
            <a: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  <a:t> ООШ»</a:t>
            </a:r>
            <a:endParaRPr lang="ru-RU" sz="18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364" y="5877271"/>
            <a:ext cx="1452636" cy="86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>
                <a:solidFill>
                  <a:srgbClr val="000000"/>
                </a:solidFill>
              </a:rPr>
              <a:t>Приемы, упражнения, задания</a:t>
            </a:r>
            <a:r>
              <a:rPr lang="ru-RU" sz="2800" dirty="0">
                <a:solidFill>
                  <a:srgbClr val="000000"/>
                </a:solidFill>
              </a:rPr>
              <a:t/>
            </a:r>
            <a:br>
              <a:rPr lang="ru-RU" sz="2800" dirty="0">
                <a:solidFill>
                  <a:srgbClr val="000000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544616"/>
          </a:xfrm>
        </p:spPr>
        <p:txBody>
          <a:bodyPr/>
          <a:lstStyle/>
          <a:p>
            <a:pPr marL="0" lvl="0" indent="0">
              <a:buNone/>
            </a:pPr>
            <a:r>
              <a:rPr lang="ru-RU" sz="1200" dirty="0" smtClean="0">
                <a:solidFill>
                  <a:srgbClr val="000000"/>
                </a:solidFill>
              </a:rPr>
              <a:t>1</a:t>
            </a:r>
            <a:r>
              <a:rPr lang="ru-RU" sz="1200" b="1" dirty="0">
                <a:solidFill>
                  <a:srgbClr val="000000"/>
                </a:solidFill>
              </a:rPr>
              <a:t>. </a:t>
            </a:r>
            <a:r>
              <a:rPr lang="ru-RU" sz="2000" b="1" dirty="0">
                <a:solidFill>
                  <a:srgbClr val="000000"/>
                </a:solidFill>
              </a:rPr>
              <a:t>Придумай рисунки-символы </a:t>
            </a:r>
            <a:r>
              <a:rPr lang="ru-RU" sz="2000" dirty="0">
                <a:solidFill>
                  <a:srgbClr val="000000"/>
                </a:solidFill>
              </a:rPr>
              <a:t>для каждой из изученных вами экологических проблем. Представь свою работу классу. Объясни предложенные тобой рисунки-символы. Творческая самостоятельная работа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2. </a:t>
            </a:r>
            <a:r>
              <a:rPr lang="ru-RU" sz="2000" b="1" dirty="0">
                <a:solidFill>
                  <a:srgbClr val="000000"/>
                </a:solidFill>
              </a:rPr>
              <a:t>Найди в Интернете информацию о работе международных </a:t>
            </a:r>
            <a:r>
              <a:rPr lang="ru-RU" sz="2000" dirty="0">
                <a:solidFill>
                  <a:srgbClr val="000000"/>
                </a:solidFill>
              </a:rPr>
              <a:t>экологических организаций. Подготовь сообщение. Домашнее задание совместно с родителями.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3. </a:t>
            </a:r>
            <a:r>
              <a:rPr lang="ru-RU" sz="2000" b="1" dirty="0">
                <a:solidFill>
                  <a:srgbClr val="000000"/>
                </a:solidFill>
              </a:rPr>
              <a:t>Диспут на тему «Виноват ли человек в загрязнении природы». </a:t>
            </a:r>
            <a:r>
              <a:rPr lang="ru-RU" sz="2000" dirty="0">
                <a:solidFill>
                  <a:srgbClr val="000000"/>
                </a:solidFill>
              </a:rPr>
              <a:t>Первый ряд отстаивает позицию, что виноват, второй ряд приводит доводы невиновности человека, третий ряд выступает как жюри.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4. </a:t>
            </a:r>
            <a:r>
              <a:rPr lang="ru-RU" sz="2000" b="1" dirty="0">
                <a:solidFill>
                  <a:srgbClr val="000000"/>
                </a:solidFill>
              </a:rPr>
              <a:t>Составьте рассказ про животное, насекомое или рыб</a:t>
            </a:r>
            <a:r>
              <a:rPr lang="ru-RU" sz="2000" dirty="0">
                <a:solidFill>
                  <a:srgbClr val="000000"/>
                </a:solidFill>
              </a:rPr>
              <a:t>у, которая обращается к людям с призывом беречь природу.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5. </a:t>
            </a:r>
            <a:r>
              <a:rPr lang="ru-RU" sz="2000" b="1" dirty="0">
                <a:solidFill>
                  <a:srgbClr val="000000"/>
                </a:solidFill>
              </a:rPr>
              <a:t>Прочитай в книге «Великан на поляне» рассказ «Бутылочная почта». Проанализируй свое поведение в </a:t>
            </a:r>
            <a:r>
              <a:rPr lang="ru-RU" sz="2000" dirty="0">
                <a:solidFill>
                  <a:srgbClr val="000000"/>
                </a:solidFill>
              </a:rPr>
              <a:t>природе. Были ли поступки, за которые тебе было стыдно? Поговори на эту тему со своими товарищами.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913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74638"/>
            <a:ext cx="8075240" cy="34605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0000"/>
                </a:solidFill>
              </a:rPr>
              <a:t>Приемы, упражнения, задания</a:t>
            </a:r>
            <a:r>
              <a:rPr lang="ru-RU" sz="2800" dirty="0">
                <a:solidFill>
                  <a:srgbClr val="000000"/>
                </a:solidFill>
              </a:rPr>
              <a:t/>
            </a:r>
            <a:br>
              <a:rPr lang="ru-RU" sz="2800" dirty="0">
                <a:solidFill>
                  <a:srgbClr val="000000"/>
                </a:solidFill>
              </a:rPr>
            </a:br>
            <a:endParaRPr lang="ru-RU" sz="2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219256" cy="5904384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181818"/>
                </a:solidFill>
                <a:ea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181818"/>
                </a:solidFill>
                <a:ea typeface="Times New Roman" panose="02020603050405020304" pitchFamily="18" charset="0"/>
              </a:rPr>
              <a:t>уроках окружающего мира </a:t>
            </a:r>
            <a:r>
              <a:rPr lang="ru-RU" sz="2000" dirty="0" smtClean="0">
                <a:solidFill>
                  <a:srgbClr val="181818"/>
                </a:solidFill>
                <a:ea typeface="Times New Roman" panose="02020603050405020304" pitchFamily="18" charset="0"/>
              </a:rPr>
              <a:t>в разделе </a:t>
            </a:r>
            <a:r>
              <a:rPr lang="ru-RU" sz="2000" b="1" u="sng" dirty="0" smtClean="0">
                <a:solidFill>
                  <a:srgbClr val="181818"/>
                </a:solidFill>
                <a:ea typeface="Times New Roman" panose="02020603050405020304" pitchFamily="18" charset="0"/>
              </a:rPr>
              <a:t>«Человек и общество» </a:t>
            </a:r>
            <a:r>
              <a:rPr lang="ru-RU" sz="2000" dirty="0" smtClean="0">
                <a:solidFill>
                  <a:srgbClr val="181818"/>
                </a:solidFill>
                <a:ea typeface="Times New Roman" panose="02020603050405020304" pitchFamily="18" charset="0"/>
              </a:rPr>
              <a:t>обучающиеся </a:t>
            </a:r>
            <a:r>
              <a:rPr lang="ru-RU" sz="2000" dirty="0">
                <a:solidFill>
                  <a:srgbClr val="181818"/>
                </a:solidFill>
                <a:ea typeface="Times New Roman" panose="02020603050405020304" pitchFamily="18" charset="0"/>
              </a:rPr>
              <a:t>окунаются в  историю, и здесь тоже можно провести работу по формированию глобальных </a:t>
            </a:r>
            <a:r>
              <a:rPr lang="ru-RU" sz="2000" dirty="0" smtClean="0">
                <a:solidFill>
                  <a:srgbClr val="181818"/>
                </a:solidFill>
                <a:ea typeface="Times New Roman" panose="02020603050405020304" pitchFamily="18" charset="0"/>
              </a:rPr>
              <a:t>компетенций в содержательной области «Семья и  семейные ценности»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  <a:tab pos="457200" algn="l"/>
              </a:tabLst>
            </a:pPr>
            <a:r>
              <a:rPr lang="ru-RU" sz="2000" b="1" dirty="0">
                <a:solidFill>
                  <a:srgbClr val="181818"/>
                </a:solidFill>
                <a:ea typeface="Times New Roman" panose="02020603050405020304" pitchFamily="18" charset="0"/>
              </a:rPr>
              <a:t>Проект «Мы помним» </a:t>
            </a:r>
            <a:r>
              <a:rPr lang="ru-RU" sz="2000" dirty="0">
                <a:solidFill>
                  <a:srgbClr val="181818"/>
                </a:solidFill>
                <a:ea typeface="Times New Roman" panose="02020603050405020304" pitchFamily="18" charset="0"/>
              </a:rPr>
              <a:t>приуроченный к 9 мая. Ребятам предлагается написать о своем родственнике участвующем в Великой Отечественной войне.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81818"/>
                </a:solidFill>
                <a:ea typeface="Times New Roman" panose="02020603050405020304" pitchFamily="18" charset="0"/>
              </a:rPr>
              <a:t>Написать письмо неизвестному солдату, задать в письме интересующие вопросы.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181818"/>
                </a:solidFill>
                <a:ea typeface="Times New Roman" panose="02020603050405020304" pitchFamily="18" charset="0"/>
              </a:rPr>
              <a:t>Проекты  «</a:t>
            </a:r>
            <a:r>
              <a:rPr lang="ru-RU" sz="2000" dirty="0">
                <a:solidFill>
                  <a:srgbClr val="181818"/>
                </a:solidFill>
                <a:ea typeface="Times New Roman" panose="02020603050405020304" pitchFamily="18" charset="0"/>
              </a:rPr>
              <a:t>Моя родословная» </a:t>
            </a:r>
            <a:r>
              <a:rPr lang="ru-RU" sz="2000" dirty="0" smtClean="0">
                <a:solidFill>
                  <a:srgbClr val="181818"/>
                </a:solidFill>
                <a:ea typeface="Times New Roman" panose="02020603050405020304" pitchFamily="18" charset="0"/>
              </a:rPr>
              <a:t>, «Моё генеалогическое дерево», «Лента времени моей семьи» и </a:t>
            </a:r>
            <a:r>
              <a:rPr lang="ru-RU" sz="2000" dirty="0">
                <a:solidFill>
                  <a:srgbClr val="181818"/>
                </a:solidFill>
                <a:ea typeface="Times New Roman" panose="02020603050405020304" pitchFamily="18" charset="0"/>
              </a:rPr>
              <a:t>т.д.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ru-RU" sz="2000" b="1" dirty="0">
                <a:solidFill>
                  <a:srgbClr val="000000"/>
                </a:solidFill>
              </a:rPr>
              <a:t> Проект «Города России» </a:t>
            </a:r>
            <a:r>
              <a:rPr lang="ru-RU" sz="2000" dirty="0">
                <a:solidFill>
                  <a:srgbClr val="000000"/>
                </a:solidFill>
              </a:rPr>
              <a:t>в ходе выполнения проекта ребятам предлагается не только рассказать об определенном городе, но и выразить свое мнение в чем важность взаимодействия всех городов между собой.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000000"/>
                </a:solidFill>
              </a:rPr>
              <a:t>Проект «Родословная»</a:t>
            </a:r>
            <a:r>
              <a:rPr lang="ru-RU" sz="2000" dirty="0">
                <a:solidFill>
                  <a:srgbClr val="000000"/>
                </a:solidFill>
              </a:rPr>
              <a:t> позволяет узнать свою историю. Проблемными вопросами подчеркивается важность помнить историю. Примеры: Подумай, может ли дерево расти без корня? Как это связано с человеком и его жизнью?</a:t>
            </a:r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748512"/>
            <a:ext cx="1548518" cy="92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</a:t>
            </a:r>
            <a:b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</a:t>
            </a:r>
            <a:b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Содержательный аспект комплексных заданий по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оцениванию  глобальных компетенций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/>
          <a:lstStyle/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4 класс</a:t>
            </a:r>
          </a:p>
          <a:p>
            <a:pPr marL="0" indent="0" algn="ctr">
              <a:buNone/>
            </a:pPr>
            <a:r>
              <a:rPr lang="ru-RU" sz="2000" b="1" dirty="0" smtClean="0"/>
              <a:t>Работы включают задания</a:t>
            </a:r>
            <a:r>
              <a:rPr lang="ru-RU" sz="2000" dirty="0" smtClean="0"/>
              <a:t> </a:t>
            </a:r>
            <a:r>
              <a:rPr lang="ru-RU" sz="2000" b="1" dirty="0" smtClean="0"/>
              <a:t>по оцениванию содержательной области:</a:t>
            </a:r>
          </a:p>
          <a:p>
            <a:pPr marL="0" indent="0">
              <a:buNone/>
            </a:pPr>
            <a:r>
              <a:rPr lang="ru-RU" sz="2000" u="sng" dirty="0" smtClean="0"/>
              <a:t>«Человек и природа»,</a:t>
            </a:r>
          </a:p>
          <a:p>
            <a:pPr marL="0" indent="0">
              <a:buNone/>
            </a:pPr>
            <a:r>
              <a:rPr lang="ru-RU" sz="2000" u="sng" dirty="0" smtClean="0"/>
              <a:t>«Межкультурные взаимодействия» ,</a:t>
            </a:r>
          </a:p>
          <a:p>
            <a:pPr marL="0" indent="0">
              <a:buNone/>
            </a:pPr>
            <a:r>
              <a:rPr lang="ru-RU" sz="2000" u="sng" dirty="0" smtClean="0"/>
              <a:t>«Семья»</a:t>
            </a:r>
          </a:p>
          <a:p>
            <a:pPr marL="0" indent="0">
              <a:buNone/>
            </a:pPr>
            <a:r>
              <a:rPr lang="ru-RU" sz="2000" dirty="0" smtClean="0"/>
              <a:t>1.С </a:t>
            </a:r>
            <a:r>
              <a:rPr lang="ru-RU" sz="2000" dirty="0"/>
              <a:t>выбором одного верного </a:t>
            </a:r>
            <a:r>
              <a:rPr lang="ru-RU" sz="2000" dirty="0" smtClean="0"/>
              <a:t>ответа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2.С </a:t>
            </a:r>
            <a:r>
              <a:rPr lang="ru-RU" sz="2000" dirty="0"/>
              <a:t>множественным </a:t>
            </a:r>
            <a:r>
              <a:rPr lang="ru-RU" sz="2000" dirty="0" smtClean="0"/>
              <a:t>выбором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3 </a:t>
            </a:r>
            <a:r>
              <a:rPr lang="ru-RU" sz="2000" dirty="0"/>
              <a:t>С</a:t>
            </a:r>
            <a:r>
              <a:rPr lang="ru-RU" sz="2000" dirty="0" smtClean="0"/>
              <a:t> </a:t>
            </a:r>
            <a:r>
              <a:rPr lang="ru-RU" sz="2000" dirty="0"/>
              <a:t>открытым ответом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 smtClean="0"/>
              <a:t> </a:t>
            </a:r>
            <a:r>
              <a:rPr lang="ru-RU" sz="2000" b="1" dirty="0"/>
              <a:t>Оценивание заданий производится по </a:t>
            </a:r>
            <a:r>
              <a:rPr lang="ru-RU" sz="2000" b="1" dirty="0" smtClean="0"/>
              <a:t>схеме: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ответ </a:t>
            </a:r>
            <a:r>
              <a:rPr lang="ru-RU" sz="2000" dirty="0"/>
              <a:t>принимается - полностью или </a:t>
            </a:r>
            <a:r>
              <a:rPr lang="ru-RU" sz="2000" dirty="0" smtClean="0"/>
              <a:t>частично,</a:t>
            </a:r>
          </a:p>
          <a:p>
            <a:pPr marL="0" indent="0">
              <a:buNone/>
            </a:pPr>
            <a:r>
              <a:rPr lang="ru-RU" sz="2000" dirty="0" smtClean="0"/>
              <a:t>ответ </a:t>
            </a:r>
            <a:r>
              <a:rPr lang="ru-RU" sz="2000" dirty="0"/>
              <a:t>не принимается,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ответ </a:t>
            </a:r>
            <a:r>
              <a:rPr lang="ru-RU" sz="2000" dirty="0"/>
              <a:t>отсутствует.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661248"/>
            <a:ext cx="15485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по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оцениванию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глобальных компетенций </a:t>
            </a:r>
            <a:r>
              <a:rPr lang="ru-RU" sz="2400" b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 формирования «Права человека как ценность»</a:t>
            </a:r>
            <a:r>
              <a:rPr lang="ru-RU" sz="2000" b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5" y="1772816"/>
            <a:ext cx="4464495" cy="3265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24744"/>
            <a:ext cx="4049062" cy="5564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23" y="5661248"/>
            <a:ext cx="15485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по формированию глобальных компетенций </a:t>
            </a:r>
            <a:r>
              <a:rPr lang="ru-RU" sz="20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 оценки </a:t>
            </a:r>
            <a:br>
              <a:rPr lang="ru-RU" sz="20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/>
              <a:t>Семейные </a:t>
            </a:r>
            <a:r>
              <a:rPr lang="ru-RU" sz="2400" b="1" dirty="0"/>
              <a:t>ценности</a:t>
            </a:r>
            <a:r>
              <a:rPr lang="ru-RU" sz="2400" b="1" dirty="0" smtClean="0"/>
              <a:t>» (4 задания)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1640" y="972024"/>
            <a:ext cx="6480720" cy="5697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63" y="5813350"/>
            <a:ext cx="1463507" cy="8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1</a:t>
            </a:r>
            <a:r>
              <a:rPr lang="ru-RU" sz="2000" dirty="0" smtClean="0"/>
              <a:t>. Содержательный </a:t>
            </a:r>
            <a:r>
              <a:rPr lang="ru-RU" sz="2000" dirty="0"/>
              <a:t>контекст комплексного задания представляет межкультурное взаимодействие, отражая позиции «семья и </a:t>
            </a:r>
            <a:r>
              <a:rPr lang="ru-RU" sz="2000" dirty="0" smtClean="0"/>
              <a:t>семейные ценности» «права человека как ценность», человек и природа» </a:t>
            </a:r>
          </a:p>
          <a:p>
            <a:pPr marL="0" indent="0">
              <a:buNone/>
            </a:pPr>
            <a:r>
              <a:rPr lang="ru-RU" sz="2000" b="1" dirty="0" smtClean="0"/>
              <a:t>2</a:t>
            </a:r>
            <a:r>
              <a:rPr lang="ru-RU" sz="2000" dirty="0" smtClean="0"/>
              <a:t>. Задания учитывают </a:t>
            </a:r>
            <a:r>
              <a:rPr lang="ru-RU" sz="2000" dirty="0"/>
              <a:t>возрастные особенности, познавательные возможности и социальный опыт </a:t>
            </a:r>
            <a:r>
              <a:rPr lang="ru-RU" sz="2000" dirty="0" smtClean="0"/>
              <a:t>обучающихся начальных классов. </a:t>
            </a:r>
            <a:r>
              <a:rPr lang="ru-RU" sz="2000" b="1" dirty="0" smtClean="0"/>
              <a:t>3</a:t>
            </a:r>
            <a:r>
              <a:rPr lang="ru-RU" sz="2000" dirty="0" smtClean="0"/>
              <a:t>.  В </a:t>
            </a:r>
            <a:r>
              <a:rPr lang="ru-RU" sz="2000" dirty="0"/>
              <a:t>результате обработки результатов мониторинга педагог получает большой объем диагностической информации как об отдельном учащемся, так и о классе в целом.</a:t>
            </a:r>
          </a:p>
          <a:p>
            <a:pPr marL="0" indent="0">
              <a:buNone/>
            </a:pPr>
            <a:r>
              <a:rPr lang="ru-RU" sz="2000" b="1" dirty="0" smtClean="0"/>
              <a:t>4.</a:t>
            </a:r>
            <a:r>
              <a:rPr lang="ru-RU" sz="2000" dirty="0" smtClean="0"/>
              <a:t> При </a:t>
            </a:r>
            <a:r>
              <a:rPr lang="ru-RU" sz="2000" dirty="0"/>
              <a:t>обработке результатов учитываются следующие критерии:</a:t>
            </a:r>
          </a:p>
          <a:p>
            <a:pPr marL="0" indent="0">
              <a:buNone/>
            </a:pPr>
            <a:r>
              <a:rPr lang="ru-RU" sz="2000" dirty="0"/>
              <a:t>100% выполненных заданий – высокий уровень глобальных компетенций</a:t>
            </a:r>
            <a:r>
              <a:rPr lang="ru-RU" sz="2000" dirty="0" smtClean="0"/>
              <a:t>,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75% - повышенный уровень,</a:t>
            </a:r>
          </a:p>
          <a:p>
            <a:pPr marL="0" indent="0">
              <a:buNone/>
            </a:pPr>
            <a:r>
              <a:rPr lang="ru-RU" sz="2000" dirty="0"/>
              <a:t>50% - </a:t>
            </a:r>
            <a:r>
              <a:rPr lang="ru-RU" sz="2000" dirty="0" err="1"/>
              <a:t>сформированность</a:t>
            </a:r>
            <a:r>
              <a:rPr lang="ru-RU" sz="2000" dirty="0"/>
              <a:t> компетенций на базовом уровне.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363" y="6103602"/>
            <a:ext cx="1137637" cy="6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404031" cy="1138138"/>
          </a:xfrm>
        </p:spPr>
        <p:txBody>
          <a:bodyPr/>
          <a:lstStyle/>
          <a:p>
            <a:r>
              <a:rPr lang="ru-RU" sz="2000" b="1" dirty="0">
                <a:solidFill>
                  <a:srgbClr val="1A1A1A"/>
                </a:solidFill>
              </a:rPr>
              <a:t>Формирование глобальной компетентности как отражение</a:t>
            </a:r>
            <a:br>
              <a:rPr lang="ru-RU" sz="2000" b="1" dirty="0">
                <a:solidFill>
                  <a:srgbClr val="1A1A1A"/>
                </a:solidFill>
              </a:rPr>
            </a:br>
            <a:r>
              <a:rPr lang="ru-RU" sz="2000" b="1" dirty="0">
                <a:solidFill>
                  <a:srgbClr val="1A1A1A"/>
                </a:solidFill>
              </a:rPr>
              <a:t>требований ФГОС. </a:t>
            </a:r>
            <a:r>
              <a:rPr lang="ru-RU" sz="2000" b="1" dirty="0" smtClean="0">
                <a:solidFill>
                  <a:srgbClr val="1A1A1A"/>
                </a:solidFill>
              </a:rPr>
              <a:t/>
            </a:r>
            <a:br>
              <a:rPr lang="ru-RU" sz="2000" b="1" dirty="0" smtClean="0">
                <a:solidFill>
                  <a:srgbClr val="1A1A1A"/>
                </a:solidFill>
              </a:rPr>
            </a:br>
            <a:r>
              <a:rPr lang="ru-RU" sz="2000" b="1" dirty="0" smtClean="0">
                <a:solidFill>
                  <a:srgbClr val="1A1A1A"/>
                </a:solidFill>
              </a:rPr>
              <a:t>Что </a:t>
            </a:r>
            <a:r>
              <a:rPr lang="ru-RU" sz="2000" b="1" dirty="0">
                <a:solidFill>
                  <a:srgbClr val="1A1A1A"/>
                </a:solidFill>
              </a:rPr>
              <a:t>препятствует включению «глобальных</a:t>
            </a:r>
            <a:br>
              <a:rPr lang="ru-RU" sz="2000" b="1" dirty="0">
                <a:solidFill>
                  <a:srgbClr val="1A1A1A"/>
                </a:solidFill>
              </a:rPr>
            </a:br>
            <a:r>
              <a:rPr lang="ru-RU" sz="2000" b="1" dirty="0">
                <a:solidFill>
                  <a:srgbClr val="1A1A1A"/>
                </a:solidFill>
              </a:rPr>
              <a:t>компетенций» в образовательный процесс?</a:t>
            </a:r>
            <a:br>
              <a:rPr lang="ru-RU" sz="2000" b="1" dirty="0">
                <a:solidFill>
                  <a:srgbClr val="1A1A1A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003232" cy="5256584"/>
          </a:xfrm>
        </p:spPr>
        <p:txBody>
          <a:bodyPr/>
          <a:lstStyle/>
          <a:p>
            <a:pPr marL="0" indent="0" algn="ctr">
              <a:buNone/>
            </a:pPr>
            <a:endParaRPr lang="ru-RU" sz="1400" b="1" dirty="0">
              <a:solidFill>
                <a:srgbClr val="1A1A1A"/>
              </a:solidFill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1A1A1A"/>
                </a:solidFill>
              </a:rPr>
              <a:t>Социальные факторы: </a:t>
            </a:r>
            <a:r>
              <a:rPr lang="ru-RU" sz="1600" b="1" dirty="0" smtClean="0">
                <a:solidFill>
                  <a:srgbClr val="1A1A1A"/>
                </a:solidFill>
              </a:rPr>
              <a:t>Сложность </a:t>
            </a:r>
            <a:r>
              <a:rPr lang="ru-RU" sz="1600" b="1" dirty="0">
                <a:solidFill>
                  <a:srgbClr val="1A1A1A"/>
                </a:solidFill>
              </a:rPr>
              <a:t>и относительная новизна задачи.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1A1A1A"/>
                </a:solidFill>
              </a:rPr>
              <a:t>●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1A1A1A"/>
                </a:solidFill>
              </a:rPr>
              <a:t>Теоретические, методологические факторы: не сформирован единый научный подход, </a:t>
            </a:r>
            <a:r>
              <a:rPr lang="ru-RU" sz="1600" b="1" dirty="0" smtClean="0">
                <a:solidFill>
                  <a:srgbClr val="1A1A1A"/>
                </a:solidFill>
              </a:rPr>
              <a:t>нет единства </a:t>
            </a:r>
            <a:r>
              <a:rPr lang="ru-RU" sz="1600" b="1" dirty="0">
                <a:solidFill>
                  <a:srgbClr val="1A1A1A"/>
                </a:solidFill>
              </a:rPr>
              <a:t>взглядов профессионального сообщества. Цель образовательного </a:t>
            </a:r>
            <a:r>
              <a:rPr lang="ru-RU" sz="1600" b="1" dirty="0" smtClean="0">
                <a:solidFill>
                  <a:srgbClr val="1A1A1A"/>
                </a:solidFill>
              </a:rPr>
              <a:t>процесса понимается </a:t>
            </a:r>
            <a:r>
              <a:rPr lang="ru-RU" sz="1600" b="1" dirty="0">
                <a:solidFill>
                  <a:srgbClr val="1A1A1A"/>
                </a:solidFill>
              </a:rPr>
              <a:t>как достижение успеха в определенной предметной области.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1A1A1A"/>
                </a:solidFill>
              </a:rPr>
              <a:t>●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1A1A1A"/>
                </a:solidFill>
              </a:rPr>
              <a:t>Учебно-методические </a:t>
            </a:r>
            <a:r>
              <a:rPr lang="ru-RU" sz="1600" b="1" dirty="0">
                <a:solidFill>
                  <a:srgbClr val="1A1A1A"/>
                </a:solidFill>
              </a:rPr>
              <a:t>факторы: специфика направления, связанная с </a:t>
            </a:r>
            <a:r>
              <a:rPr lang="ru-RU" sz="1600" b="1" dirty="0" smtClean="0">
                <a:solidFill>
                  <a:srgbClr val="1A1A1A"/>
                </a:solidFill>
              </a:rPr>
              <a:t>отсутствием соответствующего </a:t>
            </a:r>
            <a:r>
              <a:rPr lang="ru-RU" sz="1600" b="1" dirty="0">
                <a:solidFill>
                  <a:srgbClr val="1A1A1A"/>
                </a:solidFill>
              </a:rPr>
              <a:t>учебного предмета, «размытость» содержания, </a:t>
            </a:r>
            <a:r>
              <a:rPr lang="ru-RU" sz="1600" b="1" dirty="0" smtClean="0">
                <a:solidFill>
                  <a:srgbClr val="1A1A1A"/>
                </a:solidFill>
              </a:rPr>
              <a:t>отсутствие достаточного </a:t>
            </a:r>
            <a:r>
              <a:rPr lang="ru-RU" sz="1600" b="1" dirty="0">
                <a:solidFill>
                  <a:srgbClr val="1A1A1A"/>
                </a:solidFill>
              </a:rPr>
              <a:t>количества учебных материалов. Сложность оценивания результатов.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1A1A1A"/>
                </a:solidFill>
              </a:rPr>
              <a:t>●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1A1A1A"/>
                </a:solidFill>
              </a:rPr>
              <a:t>Организационные факторы: необходимость интеграции субъектов </a:t>
            </a:r>
            <a:r>
              <a:rPr lang="ru-RU" sz="1600" b="1" dirty="0" smtClean="0">
                <a:solidFill>
                  <a:srgbClr val="1A1A1A"/>
                </a:solidFill>
              </a:rPr>
              <a:t>образовательного процесса</a:t>
            </a:r>
            <a:r>
              <a:rPr lang="ru-RU" sz="1600" b="1" dirty="0">
                <a:solidFill>
                  <a:srgbClr val="1A1A1A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1A1A1A"/>
                </a:solidFill>
              </a:rPr>
              <a:t>●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1A1A1A"/>
                </a:solidFill>
              </a:rPr>
              <a:t>Временные факторы: на организацию этого процесса необходимо время.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771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853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1A1A1A"/>
                </a:solidFill>
              </a:rPr>
              <a:t>У </a:t>
            </a:r>
            <a:r>
              <a:rPr lang="ru-RU" sz="2000" b="1" dirty="0">
                <a:solidFill>
                  <a:srgbClr val="1A1A1A"/>
                </a:solidFill>
              </a:rPr>
              <a:t>учителей отсутствует единое понимание уровня </a:t>
            </a:r>
            <a:r>
              <a:rPr lang="ru-RU" sz="2000" b="1" dirty="0" err="1" smtClean="0">
                <a:solidFill>
                  <a:srgbClr val="1A1A1A"/>
                </a:solidFill>
              </a:rPr>
              <a:t>сформированности</a:t>
            </a:r>
            <a:r>
              <a:rPr lang="ru-RU" sz="2000" b="1" dirty="0" smtClean="0">
                <a:solidFill>
                  <a:srgbClr val="1A1A1A"/>
                </a:solidFill>
              </a:rPr>
              <a:t> </a:t>
            </a:r>
            <a:r>
              <a:rPr lang="ru-RU" sz="2000" b="1" dirty="0">
                <a:solidFill>
                  <a:srgbClr val="1A1A1A"/>
                </a:solidFill>
              </a:rPr>
              <a:t>критериев оценки глобальных компетенций.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1A1A1A"/>
                </a:solidFill>
              </a:rPr>
              <a:t>●</a:t>
            </a:r>
            <a:endParaRPr lang="ru-RU" sz="2000" b="1" dirty="0">
              <a:solidFill>
                <a:srgbClr val="1A1A1A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1A1A1A"/>
                </a:solidFill>
              </a:rPr>
              <a:t>Существует </a:t>
            </a:r>
            <a:r>
              <a:rPr lang="ru-RU" sz="2000" b="1" dirty="0">
                <a:solidFill>
                  <a:srgbClr val="1A1A1A"/>
                </a:solidFill>
              </a:rPr>
              <a:t>дефицит научно разработанных, отвечающих </a:t>
            </a:r>
            <a:r>
              <a:rPr lang="ru-RU" sz="2000" b="1" dirty="0" smtClean="0">
                <a:solidFill>
                  <a:srgbClr val="1A1A1A"/>
                </a:solidFill>
              </a:rPr>
              <a:t>основным требованиям </a:t>
            </a:r>
            <a:r>
              <a:rPr lang="ru-RU" sz="2000" b="1" dirty="0">
                <a:solidFill>
                  <a:srgbClr val="1A1A1A"/>
                </a:solidFill>
              </a:rPr>
              <a:t>заданий.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1A1A1A"/>
                </a:solidFill>
              </a:rPr>
              <a:t>●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1A1A1A"/>
                </a:solidFill>
              </a:rPr>
              <a:t>Разработка заданий учителем приводит к значительным </a:t>
            </a:r>
            <a:r>
              <a:rPr lang="ru-RU" sz="2000" b="1" dirty="0" smtClean="0">
                <a:solidFill>
                  <a:srgbClr val="1A1A1A"/>
                </a:solidFill>
              </a:rPr>
              <a:t>потерям времени</a:t>
            </a:r>
            <a:r>
              <a:rPr lang="ru-RU" sz="2000" b="1" dirty="0">
                <a:solidFill>
                  <a:srgbClr val="1A1A1A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1A1A1A"/>
                </a:solidFill>
              </a:rPr>
              <a:t>●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1A1A1A"/>
                </a:solidFill>
              </a:rPr>
              <a:t>Во внеурочной деятельности активно участвуют 40-60% детей, а </a:t>
            </a:r>
            <a:r>
              <a:rPr lang="ru-RU" sz="2000" b="1" dirty="0" smtClean="0">
                <a:solidFill>
                  <a:srgbClr val="1A1A1A"/>
                </a:solidFill>
              </a:rPr>
              <a:t>не 100%.</a:t>
            </a:r>
          </a:p>
          <a:p>
            <a:pPr marL="0" indent="0" algn="ctr">
              <a:buNone/>
            </a:pPr>
            <a:r>
              <a:rPr lang="ru-RU" sz="2000" b="1" i="1" u="sng" dirty="0" smtClean="0">
                <a:solidFill>
                  <a:srgbClr val="1A1A1A"/>
                </a:solidFill>
              </a:rPr>
              <a:t>предложения</a:t>
            </a:r>
            <a:endParaRPr lang="ru-RU" sz="2000" b="1" i="1" u="sng" dirty="0">
              <a:solidFill>
                <a:srgbClr val="1A1A1A"/>
              </a:solidFill>
            </a:endParaRPr>
          </a:p>
          <a:p>
            <a:pPr marL="0" lvl="0" indent="0" algn="ctr">
              <a:buNone/>
            </a:pPr>
            <a:r>
              <a:rPr lang="ru-RU" sz="1800" b="1" dirty="0">
                <a:solidFill>
                  <a:srgbClr val="000000"/>
                </a:solidFill>
              </a:rPr>
              <a:t>Создать пособия в формате тетради- тренажёра. (для учащихся )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1A1A1A"/>
                </a:solidFill>
              </a:rPr>
              <a:t/>
            </a:r>
            <a:br>
              <a:rPr lang="ru-RU" sz="2000" b="1" dirty="0" smtClean="0">
                <a:solidFill>
                  <a:srgbClr val="1A1A1A"/>
                </a:solidFill>
              </a:rPr>
            </a:br>
            <a:r>
              <a:rPr lang="ru-RU" sz="2000" b="1" dirty="0">
                <a:solidFill>
                  <a:srgbClr val="1A1A1A"/>
                </a:solidFill>
              </a:rPr>
              <a:t/>
            </a:r>
            <a:br>
              <a:rPr lang="ru-RU" sz="2000" b="1" dirty="0">
                <a:solidFill>
                  <a:srgbClr val="1A1A1A"/>
                </a:solidFill>
              </a:rPr>
            </a:br>
            <a:r>
              <a:rPr lang="ru-RU" sz="2000" b="1" dirty="0" smtClean="0">
                <a:solidFill>
                  <a:srgbClr val="1A1A1A"/>
                </a:solidFill>
              </a:rPr>
              <a:t>Формирование </a:t>
            </a:r>
            <a:r>
              <a:rPr lang="ru-RU" sz="2000" b="1" dirty="0">
                <a:solidFill>
                  <a:srgbClr val="1A1A1A"/>
                </a:solidFill>
              </a:rPr>
              <a:t>глобальной компетентности как отражение</a:t>
            </a:r>
            <a:br>
              <a:rPr lang="ru-RU" sz="2000" b="1" dirty="0">
                <a:solidFill>
                  <a:srgbClr val="1A1A1A"/>
                </a:solidFill>
              </a:rPr>
            </a:br>
            <a:r>
              <a:rPr lang="ru-RU" sz="2000" b="1" dirty="0">
                <a:solidFill>
                  <a:srgbClr val="1A1A1A"/>
                </a:solidFill>
              </a:rPr>
              <a:t>требований ФГОС. </a:t>
            </a:r>
            <a:br>
              <a:rPr lang="ru-RU" sz="2000" b="1" dirty="0">
                <a:solidFill>
                  <a:srgbClr val="1A1A1A"/>
                </a:solidFill>
              </a:rPr>
            </a:br>
            <a:r>
              <a:rPr lang="ru-RU" sz="2000" b="1" dirty="0">
                <a:solidFill>
                  <a:srgbClr val="1A1A1A"/>
                </a:solidFill>
              </a:rPr>
              <a:t>Что препятствует включению «глобальных</a:t>
            </a:r>
            <a:br>
              <a:rPr lang="ru-RU" sz="2000" b="1" dirty="0">
                <a:solidFill>
                  <a:srgbClr val="1A1A1A"/>
                </a:solidFill>
              </a:rPr>
            </a:br>
            <a:r>
              <a:rPr lang="ru-RU" sz="2000" b="1" dirty="0">
                <a:solidFill>
                  <a:srgbClr val="1A1A1A"/>
                </a:solidFill>
              </a:rPr>
              <a:t>компетенций» в образовательный процесс?</a:t>
            </a:r>
            <a:br>
              <a:rPr lang="ru-RU" sz="2000" b="1" dirty="0">
                <a:solidFill>
                  <a:srgbClr val="1A1A1A"/>
                </a:solidFill>
              </a:rPr>
            </a:br>
            <a:r>
              <a:rPr lang="ru-RU" sz="2000" b="1" dirty="0" smtClean="0">
                <a:solidFill>
                  <a:srgbClr val="1A1A1A"/>
                </a:solidFill>
              </a:rPr>
              <a:t/>
            </a:r>
            <a:br>
              <a:rPr lang="ru-RU" sz="2000" b="1" dirty="0" smtClean="0">
                <a:solidFill>
                  <a:srgbClr val="1A1A1A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2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BBD913-E3BC-416E-9DD1-322BB7EC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  <a:solidFill>
            <a:srgbClr val="00B0F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088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Парадокс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глобальной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базового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личностного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связан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пониманием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открытого,</a:t>
            </a:r>
            <a:r>
              <a:rPr lang="ru-RU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незавершенного состояния.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Опосредованно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выражается в постоянной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готовности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глобально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компетентного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переработке</a:t>
            </a:r>
            <a:r>
              <a:rPr lang="ru-RU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дополнительной  </a:t>
            </a:r>
            <a:r>
              <a:rPr lang="ru-RU" sz="2400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информации,   </a:t>
            </a:r>
            <a:r>
              <a:rPr lang="ru-RU" sz="24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получению   </a:t>
            </a:r>
            <a:r>
              <a:rPr lang="ru-RU" sz="2400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новых   </a:t>
            </a:r>
            <a:r>
              <a:rPr lang="ru-RU" sz="2400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знаний   </a:t>
            </a:r>
            <a:r>
              <a:rPr lang="ru-RU" sz="24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мире</a:t>
            </a:r>
            <a:r>
              <a:rPr lang="ru-RU" sz="2400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социальных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взаимодействиях,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влиянием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меняться</a:t>
            </a:r>
            <a:r>
              <a:rPr lang="ru-RU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соотношении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глобального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локального,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целевых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коммуникаций.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94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68760"/>
            <a:ext cx="8003232" cy="1368152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веке безграмотным считается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не тот, кто не умеет читать и писать,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тот, кто не умеет учиться, доучиваться и переучиваться.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Элвин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Тоффлер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американский писатель</a:t>
            </a:r>
            <a:r>
              <a:rPr lang="ru-RU" sz="2400" b="1" dirty="0">
                <a:solidFill>
                  <a:schemeClr val="tx1"/>
                </a:solidFill>
                <a:latin typeface="PT Sans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PT Sans"/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912"/>
            <a:ext cx="8229600" cy="3744416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dirty="0" smtClean="0">
              <a:solidFill>
                <a:srgbClr val="18181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sz="2400" dirty="0">
              <a:solidFill>
                <a:srgbClr val="18181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Самое </a:t>
            </a:r>
            <a:r>
              <a:rPr lang="ru-RU" sz="24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молодое направление компетенций российского образования, которое было включено в ФГОС в 2018 году - г</a:t>
            </a:r>
            <a:r>
              <a:rPr lang="ru-RU" sz="2400" b="1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лобальная компетенция</a:t>
            </a:r>
            <a:r>
              <a:rPr lang="ru-RU" sz="24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– это ценностно-интегративный компонент функциональной грамотности, имеющий собственное предметное содержание, ценностную основу и нацеленный на формирование учебных навыков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1" y="5909914"/>
            <a:ext cx="1398603" cy="831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200" smtClean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ИСПОЛЬЗОВАННАЯ ЛИТЕРАТУРА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200" smtClean="0">
                <a:ea typeface="Calibri" panose="020F0502020204030204" pitchFamily="34" charset="0"/>
              </a:rPr>
              <a:t>Коваль </a:t>
            </a:r>
            <a:r>
              <a:rPr lang="ru-RU" sz="1200" dirty="0">
                <a:ea typeface="Calibri" panose="020F0502020204030204" pitchFamily="34" charset="0"/>
              </a:rPr>
              <a:t>Т. В., </a:t>
            </a:r>
            <a:r>
              <a:rPr lang="ru-RU" sz="1200" dirty="0" err="1">
                <a:ea typeface="Calibri" panose="020F0502020204030204" pitchFamily="34" charset="0"/>
              </a:rPr>
              <a:t>Дюкова</a:t>
            </a:r>
            <a:r>
              <a:rPr lang="ru-RU" sz="1200" dirty="0">
                <a:ea typeface="Calibri" panose="020F0502020204030204" pitchFamily="34" charset="0"/>
              </a:rPr>
              <a:t> С. Е. «Глобальные компетенции»: опыт разработки национальных учебно-диагностических материалов // Отечественная и зарубежная педагогика. 2020. Т. 3</a:t>
            </a:r>
          </a:p>
          <a:p>
            <a:pPr indent="449580" algn="just">
              <a:spcAft>
                <a:spcPts val="0"/>
              </a:spcAft>
            </a:pPr>
            <a:r>
              <a:rPr lang="ru-RU" sz="1200" dirty="0" smtClean="0">
                <a:ea typeface="Calibri" panose="020F0502020204030204" pitchFamily="34" charset="0"/>
              </a:rPr>
              <a:t> </a:t>
            </a:r>
            <a:r>
              <a:rPr lang="ru-RU" sz="1200" dirty="0">
                <a:ea typeface="Calibri" panose="020F0502020204030204" pitchFamily="34" charset="0"/>
              </a:rPr>
              <a:t>Коваль Т. В., </a:t>
            </a:r>
            <a:r>
              <a:rPr lang="ru-RU" sz="1200" dirty="0" err="1">
                <a:ea typeface="Calibri" panose="020F0502020204030204" pitchFamily="34" charset="0"/>
              </a:rPr>
              <a:t>Дюкова</a:t>
            </a:r>
            <a:r>
              <a:rPr lang="ru-RU" sz="1200" dirty="0">
                <a:ea typeface="Calibri" panose="020F0502020204030204" pitchFamily="34" charset="0"/>
              </a:rPr>
              <a:t> С. Е., Садовщикова О. И. Направление «глобальные компетенции»: анализ результатов проекта «Мониторинг функциональной грамотности» // Отечественная и зарубежная педагогика. </a:t>
            </a:r>
            <a:r>
              <a:rPr lang="en-US" sz="1200" dirty="0">
                <a:ea typeface="Calibri" panose="020F0502020204030204" pitchFamily="34" charset="0"/>
              </a:rPr>
              <a:t>2020. </a:t>
            </a:r>
            <a:r>
              <a:rPr lang="ru-RU" sz="1200" dirty="0">
                <a:ea typeface="Calibri" panose="020F0502020204030204" pitchFamily="34" charset="0"/>
              </a:rPr>
              <a:t>Т</a:t>
            </a:r>
            <a:r>
              <a:rPr lang="en-US" sz="1200" dirty="0">
                <a:ea typeface="Calibri" panose="020F0502020204030204" pitchFamily="34" charset="0"/>
              </a:rPr>
              <a:t>. 3</a:t>
            </a:r>
            <a:endParaRPr lang="ru-RU" sz="1200" dirty="0"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200" dirty="0">
                <a:ea typeface="Calibri" panose="020F0502020204030204" pitchFamily="34" charset="0"/>
              </a:rPr>
              <a:t>Интернет источники</a:t>
            </a:r>
            <a:r>
              <a:rPr lang="en-US" sz="1200" dirty="0">
                <a:ea typeface="Calibri" panose="020F0502020204030204" pitchFamily="34" charset="0"/>
              </a:rPr>
              <a:t>:</a:t>
            </a:r>
            <a:endParaRPr lang="ru-RU" sz="1200" dirty="0"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1200" dirty="0" smtClean="0">
                <a:ea typeface="Calibri" panose="020F0502020204030204" pitchFamily="34" charset="0"/>
              </a:rPr>
              <a:t> 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2"/>
              </a:rPr>
              <a:t>https://pedsovet66.irro.ru/?</a:t>
            </a:r>
            <a:r>
              <a:rPr lang="en-US" sz="1200" u="sng" dirty="0" smtClean="0">
                <a:solidFill>
                  <a:srgbClr val="0563C1"/>
                </a:solidFill>
                <a:ea typeface="Calibri" panose="020F0502020204030204" pitchFamily="34" charset="0"/>
                <a:hlinkClick r:id="rId2"/>
              </a:rPr>
              <a:t>page_id=436</a:t>
            </a:r>
            <a:r>
              <a:rPr lang="en-US" sz="1200" dirty="0" smtClean="0">
                <a:ea typeface="Calibri" panose="020F0502020204030204" pitchFamily="34" charset="0"/>
              </a:rPr>
              <a:t>)</a:t>
            </a:r>
            <a:r>
              <a:rPr lang="en-US" sz="1200" u="sng" dirty="0" smtClean="0">
                <a:solidFill>
                  <a:srgbClr val="0563C1"/>
                </a:solidFill>
                <a:ea typeface="Calibri" panose="020F0502020204030204" pitchFamily="34" charset="0"/>
                <a:hlinkClick r:id="rId3"/>
              </a:rPr>
              <a:t>https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3"/>
              </a:rPr>
              <a:t>://rosuchebnik.ru/material/issledovaniya-pisa-2018-v rossii/?utm_source=yandex.ru&amp;utm_medium=organic&amp;utm_campaign=yandex.ru&amp;utm_referrer=yandex.ru</a:t>
            </a:r>
            <a:endParaRPr lang="ru-RU" sz="1200" dirty="0"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1200" u="sng" dirty="0" smtClean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https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://fioco.ru/Media/Default/Documents/</a:t>
            </a:r>
            <a:r>
              <a:rPr lang="ru-RU" sz="1200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МСИ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/</a:t>
            </a:r>
            <a:r>
              <a:rPr lang="ru-RU" sz="1200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ГК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%20PISA-2018_.pdf</a:t>
            </a:r>
            <a:endParaRPr lang="ru-RU" sz="1200" dirty="0"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1200" dirty="0">
                <a:ea typeface="Calibri" panose="020F0502020204030204" pitchFamily="34" charset="0"/>
              </a:rPr>
              <a:t> </a:t>
            </a:r>
            <a:endParaRPr lang="ru-RU" sz="1200" dirty="0">
              <a:ea typeface="Calibri" panose="020F0502020204030204" pitchFamily="34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4370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8640"/>
            <a:ext cx="8497069" cy="648044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dirty="0" smtClean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dirty="0" smtClean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cs typeface="Times New Roman" panose="02020603050405020304" pitchFamily="18" charset="0"/>
              </a:rPr>
              <a:t>ГЛОБАЛЬННЫЕ КОМПЕТЕНЦИИ -ЭТО</a:t>
            </a:r>
            <a:endParaRPr lang="ru-RU" sz="2800" b="1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       не </a:t>
            </a:r>
            <a:r>
              <a:rPr lang="ru-RU" dirty="0"/>
              <a:t>конкретные навыки, а </a:t>
            </a:r>
            <a:r>
              <a:rPr lang="ru-RU" u="sng" dirty="0"/>
              <a:t>сочетание знаний, умений, взглядов и ценностей</a:t>
            </a:r>
            <a:r>
              <a:rPr lang="ru-RU" dirty="0"/>
              <a:t>, применяемых при личном или виртуальном взаимодействии с людьми, которые принадлежат к иной культурной среде, и при участии в решении глобальных проблем, не имеющих национальных границ и оказывающих влияние на жизнь нынешнего и будущих поколений. 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095" y="5517232"/>
            <a:ext cx="1548518" cy="92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47248" cy="508918"/>
          </a:xfrm>
        </p:spPr>
        <p:txBody>
          <a:bodyPr/>
          <a:lstStyle/>
          <a:p>
            <a:r>
              <a:rPr lang="ru-RU" b="1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Зачем нам глобальные компетенции?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7638"/>
            <a:ext cx="8003232" cy="47085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жить в гармонии в многонациональных сообществах.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глобальным компетенциям может повысить возможности трудоустройства.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общение и правильное поведение в разнообразных коллективах являются ключами к успеху на многих рабочих местах, и будут оставаться таковыми еще больше, поскольку технологии продолжают облегчать людям возможности связи по всему миру.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9" y="5835473"/>
            <a:ext cx="1345033" cy="7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МЕТАПРЕДМЕТНОЕ СОДЕРЖАНИЕ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ОРКСЭ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ДЕЯТЕЛЬНОСТЬ, КЛАССНЫЕ ЧАСЫ,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«РАЗГОВОРЫ О ВАЖНОМ»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глобальные компетентности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240" cy="5073427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/>
          </a:p>
          <a:p>
            <a:pPr marL="0" indent="0">
              <a:buNone/>
            </a:pPr>
            <a:r>
              <a:rPr lang="ru-RU" sz="2400" u="sng" dirty="0" smtClean="0"/>
              <a:t>    локальное                                             глобальное</a:t>
            </a:r>
            <a:endParaRPr lang="ru-RU" sz="2400" dirty="0"/>
          </a:p>
          <a:p>
            <a:pPr marL="0" indent="0" algn="ctr">
              <a:buNone/>
            </a:pPr>
            <a:r>
              <a:rPr lang="ru-RU" sz="2000" dirty="0" smtClean="0"/>
              <a:t>   Глобальные </a:t>
            </a:r>
            <a:r>
              <a:rPr lang="ru-RU" sz="2000" dirty="0"/>
              <a:t>компетенции не формируются без видения </a:t>
            </a:r>
            <a:r>
              <a:rPr lang="ru-RU" sz="2000" dirty="0" smtClean="0"/>
              <a:t>локальных проблем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    Способность </a:t>
            </a:r>
          </a:p>
          <a:p>
            <a:pPr marL="0" indent="0" algn="ctr">
              <a:buNone/>
            </a:pPr>
            <a:r>
              <a:rPr lang="ru-RU" sz="2000" b="1" dirty="0" smtClean="0"/>
              <a:t>«</a:t>
            </a:r>
            <a:r>
              <a:rPr lang="ru-RU" sz="2000" b="1" dirty="0"/>
              <a:t>собирать </a:t>
            </a:r>
            <a:r>
              <a:rPr lang="ru-RU" sz="2000" b="1" dirty="0" err="1"/>
              <a:t>пазл</a:t>
            </a:r>
            <a:r>
              <a:rPr lang="ru-RU" sz="2000" b="1" dirty="0"/>
              <a:t>» о глобальном с малого и </a:t>
            </a:r>
            <a:r>
              <a:rPr lang="ru-RU" sz="2000" b="1" dirty="0" smtClean="0"/>
              <a:t>есть основная </a:t>
            </a:r>
            <a:r>
              <a:rPr lang="ru-RU" sz="2000" b="1" dirty="0"/>
              <a:t>задача начальной школы.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7164288" y="1239224"/>
            <a:ext cx="484632" cy="750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17638"/>
            <a:ext cx="548688" cy="571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125" y="4221088"/>
            <a:ext cx="3600400" cy="2232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75" y="4281095"/>
            <a:ext cx="3168352" cy="2112234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3831994" y="50948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Содержательные </a:t>
            </a:r>
            <a:r>
              <a:rPr lang="ru-RU" sz="2800" b="1" dirty="0"/>
              <a:t>аспекты заданий </a:t>
            </a:r>
            <a:r>
              <a:rPr lang="ru-RU" sz="2800" b="1" dirty="0" smtClean="0"/>
              <a:t>по «глобальным</a:t>
            </a:r>
            <a:r>
              <a:rPr lang="ru-RU" sz="2800" b="1" dirty="0"/>
              <a:t> </a:t>
            </a:r>
            <a:r>
              <a:rPr lang="ru-RU" sz="2800" b="1" dirty="0" smtClean="0"/>
              <a:t>компетенциям</a:t>
            </a:r>
            <a:r>
              <a:rPr lang="ru-RU" sz="2800" b="1" dirty="0"/>
              <a:t>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/>
              <a:t>начальной школе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502116" cy="3738371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1800" b="1" dirty="0" smtClean="0"/>
              <a:t>Знание </a:t>
            </a:r>
            <a:r>
              <a:rPr lang="ru-RU" sz="1800" b="1" dirty="0"/>
              <a:t>глобальных </a:t>
            </a:r>
            <a:r>
              <a:rPr lang="ru-RU" sz="1800" b="1" dirty="0" smtClean="0"/>
              <a:t>проблем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/>
              <a:t>1. Причины возникновения и</a:t>
            </a:r>
            <a:br>
              <a:rPr lang="ru-RU" sz="1800" dirty="0"/>
            </a:br>
            <a:r>
              <a:rPr lang="ru-RU" sz="1800" dirty="0"/>
              <a:t>возможности разрешения</a:t>
            </a:r>
            <a:br>
              <a:rPr lang="ru-RU" sz="1800" dirty="0"/>
            </a:br>
            <a:r>
              <a:rPr lang="ru-RU" sz="1800" dirty="0"/>
              <a:t>глобальных проблем</a:t>
            </a:r>
            <a:br>
              <a:rPr lang="ru-RU" sz="1800" dirty="0"/>
            </a:br>
            <a:r>
              <a:rPr lang="ru-RU" sz="1800" dirty="0"/>
              <a:t>2. Взаимосвязь глобальных</a:t>
            </a:r>
            <a:br>
              <a:rPr lang="ru-RU" sz="1800" dirty="0"/>
            </a:br>
            <a:r>
              <a:rPr lang="ru-RU" sz="1800" dirty="0"/>
              <a:t>проблем. Проявление глобальных</a:t>
            </a:r>
            <a:br>
              <a:rPr lang="ru-RU" sz="1800" dirty="0"/>
            </a:br>
            <a:r>
              <a:rPr lang="ru-RU" sz="1800" dirty="0"/>
              <a:t>проблем в локальных ситуациях.</a:t>
            </a:r>
            <a:br>
              <a:rPr lang="ru-RU" sz="1800" dirty="0"/>
            </a:br>
            <a:r>
              <a:rPr lang="ru-RU" sz="1800" dirty="0"/>
              <a:t>3. Изменение климата;</a:t>
            </a:r>
            <a:br>
              <a:rPr lang="ru-RU" sz="1800" dirty="0"/>
            </a:br>
            <a:r>
              <a:rPr lang="ru-RU" sz="1800" dirty="0"/>
              <a:t>4. Мировой океан, вода;</a:t>
            </a:r>
            <a:br>
              <a:rPr lang="ru-RU" sz="1800" dirty="0"/>
            </a:br>
            <a:r>
              <a:rPr lang="ru-RU" sz="1800" dirty="0"/>
              <a:t>5. </a:t>
            </a:r>
            <a:r>
              <a:rPr lang="ru-RU" sz="1800" dirty="0" err="1"/>
              <a:t>Здоровьесбережение</a:t>
            </a:r>
            <a:r>
              <a:rPr lang="ru-RU" sz="1800" dirty="0"/>
              <a:t>, питание;</a:t>
            </a:r>
            <a:br>
              <a:rPr lang="ru-RU" sz="1800" dirty="0"/>
            </a:br>
            <a:r>
              <a:rPr lang="ru-RU" sz="1800" dirty="0"/>
              <a:t>6. Права человека, образование 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84482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Знания  </a:t>
            </a:r>
            <a:r>
              <a:rPr lang="ru-RU" b="1" dirty="0"/>
              <a:t>в области </a:t>
            </a:r>
            <a:r>
              <a:rPr lang="ru-RU" b="1" dirty="0" smtClean="0"/>
              <a:t>культурных взаимодействий</a:t>
            </a:r>
          </a:p>
          <a:p>
            <a:r>
              <a:rPr lang="ru-RU" dirty="0" smtClean="0"/>
              <a:t>1.Традиции и обычаи</a:t>
            </a:r>
          </a:p>
          <a:p>
            <a:r>
              <a:rPr lang="ru-RU" dirty="0" smtClean="0"/>
              <a:t>2.Передача социального опыта</a:t>
            </a:r>
          </a:p>
          <a:p>
            <a:r>
              <a:rPr lang="ru-RU" dirty="0" smtClean="0"/>
              <a:t>3.Воспитание и самовоспитание.</a:t>
            </a:r>
          </a:p>
          <a:p>
            <a:r>
              <a:rPr lang="ru-RU" dirty="0" smtClean="0"/>
              <a:t>4.Патриотическое образование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5.Гражданское воспитание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387" y="4087544"/>
            <a:ext cx="154851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Функциональная грамотность</a:t>
            </a:r>
            <a:br>
              <a:rPr lang="ru-RU" sz="3200" dirty="0" smtClean="0"/>
            </a:br>
            <a:r>
              <a:rPr lang="ru-RU" sz="3200" dirty="0"/>
              <a:t>г</a:t>
            </a:r>
            <a:r>
              <a:rPr lang="ru-RU" sz="3200" dirty="0" smtClean="0"/>
              <a:t>лобальные компетенции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232" y="1556792"/>
            <a:ext cx="548688" cy="1012024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1403648" y="17008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7200" y="3140968"/>
            <a:ext cx="3034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Задания </a:t>
            </a:r>
          </a:p>
          <a:p>
            <a:pPr algn="ctr"/>
            <a:r>
              <a:rPr lang="ru-RU" sz="2800" b="1" u="sng" dirty="0"/>
              <a:t>п</a:t>
            </a:r>
            <a:r>
              <a:rPr lang="ru-RU" sz="2800" b="1" u="sng" dirty="0" smtClean="0"/>
              <a:t>о формировани</a:t>
            </a:r>
            <a:r>
              <a:rPr lang="ru-RU" sz="2800" b="1" dirty="0" smtClean="0"/>
              <a:t>ю </a:t>
            </a:r>
            <a:r>
              <a:rPr lang="ru-RU" sz="2800" dirty="0" smtClean="0"/>
              <a:t>глобальных компетенций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3140968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Задания </a:t>
            </a:r>
          </a:p>
          <a:p>
            <a:pPr algn="ctr"/>
            <a:r>
              <a:rPr lang="ru-RU" sz="2800" b="1" u="sng" dirty="0" smtClean="0"/>
              <a:t>по </a:t>
            </a:r>
          </a:p>
          <a:p>
            <a:pPr algn="ctr"/>
            <a:r>
              <a:rPr lang="ru-RU" sz="2800" b="1" u="sng" dirty="0" smtClean="0"/>
              <a:t>оцениванию </a:t>
            </a:r>
            <a:r>
              <a:rPr lang="ru-RU" sz="2800" dirty="0" smtClean="0"/>
              <a:t>данного аспекта функциональной грамотности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5624302"/>
            <a:ext cx="1547664" cy="9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259228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000000"/>
                </a:solidFill>
                <a:ea typeface="+mn-ea"/>
                <a:cs typeface="+mn-cs"/>
              </a:rPr>
              <a:t>Примеры </a:t>
            </a:r>
            <a:r>
              <a:rPr lang="ru-RU" sz="2400" b="1" dirty="0">
                <a:solidFill>
                  <a:srgbClr val="000000"/>
                </a:solidFill>
                <a:ea typeface="+mn-ea"/>
                <a:cs typeface="+mn-cs"/>
              </a:rPr>
              <a:t>заданий по формированию основ глобальных компетенций в начальной школе </a:t>
            </a:r>
            <a:r>
              <a:rPr lang="ru-RU" sz="2400" b="1" dirty="0" smtClean="0">
                <a:solidFill>
                  <a:srgbClr val="000000"/>
                </a:solidFill>
                <a:ea typeface="+mn-ea"/>
                <a:cs typeface="+mn-cs"/>
              </a:rPr>
              <a:t>по разделам учебника </a:t>
            </a:r>
            <a:r>
              <a:rPr lang="ru-RU" sz="2400" b="1" dirty="0">
                <a:solidFill>
                  <a:srgbClr val="000000"/>
                </a:solidFill>
                <a:ea typeface="+mn-ea"/>
                <a:cs typeface="+mn-cs"/>
              </a:rPr>
              <a:t>УМК «Школа России</a:t>
            </a:r>
            <a:r>
              <a:rPr lang="ru-RU" sz="2400" b="1" dirty="0" smtClean="0">
                <a:solidFill>
                  <a:srgbClr val="000000"/>
                </a:solidFill>
                <a:ea typeface="+mn-ea"/>
                <a:cs typeface="+mn-cs"/>
              </a:rPr>
              <a:t>»:</a:t>
            </a:r>
            <a:r>
              <a:rPr lang="ru-RU" sz="2400" b="1" dirty="0">
                <a:solidFill>
                  <a:srgbClr val="000000"/>
                </a:solidFill>
                <a:ea typeface="+mn-ea"/>
                <a:cs typeface="+mn-cs"/>
              </a:rPr>
              <a:t> «Окружающий мир» А.А. Плешаков</a:t>
            </a:r>
            <a:br>
              <a:rPr lang="ru-RU" sz="2400" b="1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7992888" cy="576064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2000" b="1" dirty="0" smtClean="0"/>
              <a:t>Окружающий </a:t>
            </a:r>
            <a:r>
              <a:rPr lang="ru-RU" sz="2000" b="1" dirty="0"/>
              <a:t>мир. 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u="sng" dirty="0" smtClean="0"/>
              <a:t>Раздел «Земля </a:t>
            </a:r>
            <a:r>
              <a:rPr lang="ru-RU" sz="2000" b="1" u="sng" dirty="0"/>
              <a:t>и </a:t>
            </a:r>
            <a:r>
              <a:rPr lang="ru-RU" sz="2000" b="1" u="sng" dirty="0" smtClean="0"/>
              <a:t>человечество». </a:t>
            </a:r>
          </a:p>
          <a:p>
            <a:pPr marL="0" indent="0" algn="ctr">
              <a:buNone/>
            </a:pPr>
            <a:r>
              <a:rPr lang="ru-RU" sz="2000" dirty="0" smtClean="0"/>
              <a:t>Темы: </a:t>
            </a:r>
            <a:r>
              <a:rPr lang="ru-RU" sz="2000" dirty="0"/>
              <a:t>«Мир глазами эколога», «Сокровища Земли под охраной </a:t>
            </a:r>
            <a:r>
              <a:rPr lang="ru-RU" sz="2000" dirty="0" smtClean="0"/>
              <a:t>человечества</a:t>
            </a:r>
            <a:r>
              <a:rPr lang="ru-RU" sz="2000" dirty="0"/>
              <a:t>».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                                    </a:t>
            </a:r>
            <a:r>
              <a:rPr lang="ru-RU" sz="2000" b="1" u="sng" dirty="0" smtClean="0"/>
              <a:t>Раздел «Природа России». </a:t>
            </a:r>
          </a:p>
          <a:p>
            <a:pPr marL="0" indent="0">
              <a:buNone/>
            </a:pPr>
            <a:r>
              <a:rPr lang="ru-RU" sz="2000" dirty="0" smtClean="0"/>
              <a:t>Темы </a:t>
            </a:r>
            <a:r>
              <a:rPr lang="ru-RU" sz="2000" dirty="0"/>
              <a:t>«Моря, озера и реки России», «Лес и человек», 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b="1" u="sng" dirty="0" smtClean="0"/>
              <a:t>Раздел «Родной </a:t>
            </a:r>
            <a:r>
              <a:rPr lang="ru-RU" sz="2000" b="1" u="sng" dirty="0"/>
              <a:t>край – часть большой </a:t>
            </a:r>
            <a:r>
              <a:rPr lang="ru-RU" sz="2000" b="1" u="sng" dirty="0" smtClean="0"/>
              <a:t>страны». </a:t>
            </a:r>
          </a:p>
          <a:p>
            <a:pPr marL="0" indent="0" algn="ctr">
              <a:buNone/>
            </a:pPr>
            <a:r>
              <a:rPr lang="ru-RU" sz="2000" dirty="0" smtClean="0"/>
              <a:t>Темы </a:t>
            </a:r>
            <a:r>
              <a:rPr lang="ru-RU" sz="2000" dirty="0"/>
              <a:t>«Водные богатства нашего края», «Наши подземные богатства», «Земля – кормилица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b="1" u="sng" dirty="0" smtClean="0"/>
              <a:t>Раздел «Человек и общество»</a:t>
            </a:r>
          </a:p>
          <a:p>
            <a:pPr marL="0" indent="0" algn="ctr">
              <a:buNone/>
            </a:pPr>
            <a:r>
              <a:rPr lang="ru-RU" sz="2000" u="sng" dirty="0" smtClean="0"/>
              <a:t>Темы: «Члены семьи» «Родословная» «</a:t>
            </a:r>
            <a:r>
              <a:rPr lang="ru-RU" sz="2000" u="sng" dirty="0" err="1" smtClean="0"/>
              <a:t>Семйный</a:t>
            </a:r>
            <a:r>
              <a:rPr lang="ru-RU" sz="2000" u="sng" dirty="0" smtClean="0"/>
              <a:t> бюджет»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23798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едагогический проект Александрова">
  <a:themeElements>
    <a:clrScheme name="Педагогический проект Александров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едагогический проект Александров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едагогический проект Александров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едагогический проект Александров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едагогический проект Александров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едагогический проект Александров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едагогический проект Александров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едагогический проект Александров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едагогический проект Александров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едагогический проект Александров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едагогический проект Александров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едагогический проект Александров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едагогический проект Александров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едагогический проект Александров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Педагогический проект Александрова</Template>
  <TotalTime>1801</TotalTime>
  <Words>962</Words>
  <Application>Microsoft Office PowerPoint</Application>
  <PresentationFormat>Экран (4:3)</PresentationFormat>
  <Paragraphs>132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PT Sans</vt:lpstr>
      <vt:lpstr>Times New Roman</vt:lpstr>
      <vt:lpstr>Педагогический проект Александрова</vt:lpstr>
      <vt:lpstr>Формирование глобальных компетенций на уроках окружающего мира в начальной школе</vt:lpstr>
      <vt:lpstr>      В 21 веке безграмотным считается уже не тот, кто не умеет читать и писать, а тот, кто не умеет учиться, доучиваться и переучиваться. Элвин Тоффлер, американский писатель   </vt:lpstr>
      <vt:lpstr>Презентация PowerPoint</vt:lpstr>
      <vt:lpstr>Зачем нам глобальные компетенции? </vt:lpstr>
      <vt:lpstr>МЕТАПРЕДМЕТНОЕ СОДЕРЖАНИЕ</vt:lpstr>
      <vt:lpstr>глобальные компетентности</vt:lpstr>
      <vt:lpstr>  Содержательные аспекты заданий по «глобальным компетенциям»  в начальной школе  </vt:lpstr>
      <vt:lpstr>Функциональная грамотность глобальные компетенции</vt:lpstr>
      <vt:lpstr>   Примеры заданий по формированию основ глобальных компетенций в начальной школе по разделам учебника УМК «Школа России»: «Окружающий мир» А.А. Плешаков  </vt:lpstr>
      <vt:lpstr>Приемы, упражнения, задания </vt:lpstr>
      <vt:lpstr> Приемы, упражнения, задания </vt:lpstr>
      <vt:lpstr>Формирование функциональной грамотности Глобальные компетенции Содержательный аспект комплексных заданий по оцениванию  глобальных компетенций</vt:lpstr>
      <vt:lpstr>Задания по оцениванию глобальных компетенций  область формирования «Права человека как ценность» </vt:lpstr>
      <vt:lpstr>Задания по формированию глобальных компетенций  область оценки  «Семейные ценности» (4 задания) </vt:lpstr>
      <vt:lpstr>Презентация PowerPoint</vt:lpstr>
      <vt:lpstr>Формирование глобальной компетентности как отражение требований ФГОС.  Что препятствует включению «глобальных компетенций» в образовательный процесс? </vt:lpstr>
      <vt:lpstr>  Формирование глобальной компетентности как отражение требований ФГОС.  Что препятствует включению «глобальных компетенций» в образовательный процесс?  </vt:lpstr>
      <vt:lpstr>Презентация PowerPoint</vt:lpstr>
      <vt:lpstr>Презентация PowerPoint</vt:lpstr>
      <vt:lpstr>Презентация PowerPoint</vt:lpstr>
    </vt:vector>
  </TitlesOfParts>
  <Company>SuperHome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Формирование ключевых компетенций учащихся через проектную деятельность</dc:title>
  <dc:creator>WiZaRd</dc:creator>
  <cp:lastModifiedBy>ustimenko_ilya@mail.ru</cp:lastModifiedBy>
  <cp:revision>119</cp:revision>
  <dcterms:created xsi:type="dcterms:W3CDTF">2010-10-11T06:04:20Z</dcterms:created>
  <dcterms:modified xsi:type="dcterms:W3CDTF">2024-04-22T17:13:49Z</dcterms:modified>
</cp:coreProperties>
</file>